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57" r:id="rId3"/>
    <p:sldId id="468" r:id="rId4"/>
    <p:sldId id="284" r:id="rId5"/>
    <p:sldId id="259" r:id="rId6"/>
    <p:sldId id="260" r:id="rId7"/>
    <p:sldId id="367" r:id="rId8"/>
    <p:sldId id="366" r:id="rId9"/>
    <p:sldId id="290" r:id="rId10"/>
    <p:sldId id="351" r:id="rId11"/>
    <p:sldId id="353" r:id="rId12"/>
    <p:sldId id="359" r:id="rId13"/>
    <p:sldId id="360" r:id="rId14"/>
    <p:sldId id="362" r:id="rId15"/>
    <p:sldId id="363" r:id="rId16"/>
    <p:sldId id="364" r:id="rId17"/>
    <p:sldId id="365" r:id="rId18"/>
    <p:sldId id="368" r:id="rId19"/>
    <p:sldId id="273" r:id="rId20"/>
    <p:sldId id="271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0000"/>
    <a:srgbClr val="7F7F7F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82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506DF9-F0A8-42C4-8073-753FE7A813F5}" type="datetimeFigureOut">
              <a:rPr lang="en-AU" smtClean="0"/>
              <a:t>18/10/2021</a:t>
            </a:fld>
            <a:endParaRPr lang="en-AU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AU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84118-C42D-41FE-A410-D319179E40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5329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13C64-5388-4E9C-977C-BDBA957DF61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378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82F9A2-AFA0-4D5A-9B57-CD99F20EF8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004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18-10-2021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1467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18-10-2021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2380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18-10-2021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0686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2FEA8-0A98-4992-B847-AA46391FD43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8ADAFC-7A70-4108-BFA9-87570DBADE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485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2FEA8-0A98-4992-B847-AA46391FD43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8ADAFC-7A70-4108-BFA9-87570DBADE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542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2FEA8-0A98-4992-B847-AA46391FD43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18/10/2021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8ADAFC-7A70-4108-BFA9-87570DBADE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716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18-10-2021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4174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18-10-2021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5483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18-10-2021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1281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18-10-2021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5292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18-10-2021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9171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18-10-2021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2050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18-10-2021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1258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18-10-2021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3515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1B6CB-EA61-463B-9BE6-C973201B093E}" type="datetimeFigureOut">
              <a:rPr lang="nl-NL" smtClean="0"/>
              <a:t>18-10-2021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052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2FEA8-0A98-4992-B847-AA46391FD43E}" type="datetimeFigureOut">
              <a:rPr lang="en-GB" smtClean="0"/>
              <a:pPr/>
              <a:t>18/10/2021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ADAFC-7A70-4108-BFA9-87570DBADE7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9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588" y="5596524"/>
            <a:ext cx="3979657" cy="869664"/>
          </a:xfrm>
          <a:prstGeom prst="rect">
            <a:avLst/>
          </a:prstGeom>
        </p:spPr>
      </p:pic>
      <p:sp>
        <p:nvSpPr>
          <p:cNvPr id="19" name="Tekstvak 18"/>
          <p:cNvSpPr txBox="1"/>
          <p:nvPr/>
        </p:nvSpPr>
        <p:spPr>
          <a:xfrm>
            <a:off x="0" y="1777818"/>
            <a:ext cx="121920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lvl="0" algn="ctr"/>
            <a:r>
              <a:rPr kumimoji="0" lang="nl-NL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Impact of </a:t>
            </a:r>
            <a:r>
              <a:rPr kumimoji="0" lang="nl-NL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Social</a:t>
            </a:r>
            <a:r>
              <a:rPr kumimoji="0" lang="nl-NL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Sciences, </a:t>
            </a:r>
            <a:r>
              <a:rPr kumimoji="0" lang="nl-NL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Humanities</a:t>
            </a:r>
            <a:r>
              <a:rPr lang="nl-NL" sz="3600" i="1" dirty="0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 </a:t>
            </a:r>
            <a:r>
              <a:rPr lang="nl-NL" sz="3600" i="1" dirty="0" err="1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and</a:t>
            </a:r>
            <a:r>
              <a:rPr lang="nl-NL" sz="3600" i="1" dirty="0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 Arts Conference </a:t>
            </a:r>
          </a:p>
          <a:p>
            <a:pPr lvl="0" algn="ctr"/>
            <a:r>
              <a:rPr lang="nl-NL" sz="3600" i="1" dirty="0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The </a:t>
            </a:r>
            <a:r>
              <a:rPr lang="nl-NL" sz="3600" i="1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Roundtable </a:t>
            </a:r>
            <a:r>
              <a:rPr lang="nl-NL" sz="3600" i="1" dirty="0" err="1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Session</a:t>
            </a:r>
            <a:r>
              <a:rPr lang="nl-NL" sz="3600" i="1" dirty="0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 on:  </a:t>
            </a:r>
            <a:endParaRPr kumimoji="0" lang="nl-NL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lvl="0" algn="ctr"/>
            <a:r>
              <a:rPr lang="en-US" sz="4800" b="1" dirty="0">
                <a:solidFill>
                  <a:srgbClr val="820000"/>
                </a:solidFill>
                <a:latin typeface="Garamond" panose="02020404030301010803" pitchFamily="18" charset="0"/>
              </a:rPr>
              <a:t>Open Science &amp; Impact</a:t>
            </a:r>
            <a:endParaRPr kumimoji="0" lang="nl-NL" sz="4800" b="1" i="0" u="none" strike="noStrike" kern="1200" cap="none" spc="0" normalizeH="0" baseline="0" noProof="0" dirty="0">
              <a:ln>
                <a:noFill/>
              </a:ln>
              <a:solidFill>
                <a:srgbClr val="82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2203274" y="4678426"/>
            <a:ext cx="778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prstClr val="black"/>
                </a:solidFill>
                <a:latin typeface="Garamond" panose="02020404030301010803" pitchFamily="18" charset="0"/>
              </a:rPr>
              <a:t>15 October, 2021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09773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908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396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860" b="5934"/>
          <a:stretch/>
        </p:blipFill>
        <p:spPr bwMode="auto">
          <a:xfrm>
            <a:off x="-11635" y="0"/>
            <a:ext cx="1221623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8120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68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47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67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1837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4680" y="0"/>
            <a:ext cx="1217484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3438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6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2136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366"/>
            <a:ext cx="12192000" cy="6868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537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7F7A0-D238-4993-8850-1D64947DE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Analytics</a:t>
            </a:r>
            <a:endParaRPr lang="en-B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32D425-8AAE-4125-B73B-C6F4F2788887}"/>
              </a:ext>
            </a:extLst>
          </p:cNvPr>
          <p:cNvSpPr txBox="1"/>
          <p:nvPr/>
        </p:nvSpPr>
        <p:spPr>
          <a:xfrm>
            <a:off x="1775520" y="2420888"/>
            <a:ext cx="572419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Average of 13,000 unique visitors a month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70% new visitors and 30% returning visitors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Peak during Covid lockdown 60,000 in March 2002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B7423B-62DF-43D4-86E3-6F1FC6B4E6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9536" y="4806280"/>
            <a:ext cx="8942296" cy="114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0CDA13-C1DE-4704-881F-982F2EC786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4232" y="2094964"/>
            <a:ext cx="2520280" cy="253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24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3438" y="332657"/>
            <a:ext cx="7164288" cy="3184503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5569704" y="5291916"/>
            <a:ext cx="1031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Partners: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utoShape 2" descr="data:image/png;base64,iVBORw0KGgoAAAANSUhEUgAAAY8AAAB+CAMAAADr/W3dAAAAulBMVEX///9fYUy5swdcXklNUDV3d2b+/v9RUzpfYU1aXEZ4eWr///17fWxXWULBwbtUVj/e3dpra1jq6uexsanx8fCNjoCTlYehopjMy8ZXVz5kZlLi4t3R0c1QUjtPTjZLTTO4t7CBgnWam5G9vrTExL3Q0MqHiHmpqp5ERipzc2ZwcmBZXEPm5ePv7+tYV0KPj4TQzXf6+u26tyY5Oxf09OSYl4/QznzPzoSTlYVERCvX1pK0tajZ2tJERi8X1DoRAAAWBklEQVR4nO1daYPiOJKVVsayUAoB5gYf3CQkZM/21uzMVPb//1sr2ZbxIXyAs5LeyvehKjG+8NNThEKKMAD1Yf7Pf9XEH/SOy3yjIij9R006wDcfnwrzH/9dg45/fvXt/r8HBTUI+VbHL0B1hfzx1bf6W4CatBohheqgZt3LPvR1gG433q/bHdS8/udjsusd21oc+4UH0koKKbYdFOxftdduHY/7ruaAnvfnrd8hfkWWjl37uM3u92p47xEfnQO2Bs/Xl/bHHBMNpqvCw2iVLqvMdgyM/HURYUZvoz+uhYwbZzINYmQYnHsnRDPnGRgW9CJV7IhlfBTe3heB2vgE8zDOJYeVElJqO1Ysf1lk7Oa39r/NBxgT8p7e8k7YPruX6Z1YD4Td5Dsnf+lE+OWggK4clHswp2Vx6y5VSKln1RWtNQtGJuKbG4algI8uhjxlDgbM8vLX/9gN59Ft0eFuc+tCX465dck9GuyXHFSskFI66CzfCPCq6KACPkAPTTvJzz7LCiaDZ6VCQjyE3TT7bCxj84BC/ih2n0wTLHO9pOVtCp9TER9rfnpN3i6CeJH8gdFprxaF0rR1kR+fiaMdz7VWr1NyzG2FlA8DddfbFB9SxMeAQyNheBYY9f7OI1HzHoXQmwopUYe43DJ/Na9Ej4V8gBE5jeMbE94TX0vLCCYd0ai2R0J60rzM1/5btM/AXyv6hTK6I4bIbP9UI5I7FEL1CrlLHUaJOkr4mDuIxB/6LpoG9wd2jkWXBoJoJtvc2ouv8nHArehPk648Qhg5MWMBngWBQrIOjyUIKVSINnRSFkLU2Q7olqmjhA9wPPGtOsWYKWd3eEKIEMf1fPmpw/kk2r2LUVvdzogjpzUeEQLxE7nAZkMK+We5OljO0y1XRxkfPy+krW7qAnE/vIkhEUOaYXcwCfrPzjTJx0v058RATA7lzSERMnom5BUCjTKjnlVIBXXkbAf0JiVHSRTzMcAQn8MLdHjs7IpHbF3bvJ4P4Sv7wR8UIlz2c38lTDFqzXck6+KDhKOYJKTcdrzk1VGJjhI+xKO//Az/6qG43xkSvrj6sVo+3lwYqoIKItGuyp38Ogx5/mHVUcj/lu0LlvkoiVuJjjI+xHgfyf/phyOcXfV7JB8xtHzYF6I8s74DvacahWgV4lVXSLnteNF0idXoKOMjloXgID5jBT6WhIw+tguJLY8Nz9NAo5DKNuQudVTrrEA5HzYjI9Ee+o41jYc/FfjYEUh4BAjx23PxIRSSN7fOuiR0AgKFlKjD1KnDqkxHKR8DDxoDSYtwdmvygWMc3sCzYagZrJV0WUDOqZepA9BH1FHOhxyVC7d5Bt3rOLsSH2Tcn8cYPJP9kNApxHLLFGLS/5TbjnwIUdiOyv1DCR8UbDl6BVtMhteNFfj4cWJ26pdUvZ9fh7sUUgadOqqa8gCl+gAEOYMdSUZ2K/Dhc1Qy1/PVCBSS6egtr0QhpXg55W3Hts45y/mwT2TF0TGxpQIfZxc6N+cknwWNK4S+5NVxqKOOKnycPUgg9xNbKvAB2iiOtDwpRBfatELap/z5aqmjAh8UDIWFYsmTlvNBwYcBWbQ8hfp1buiXQjcw9O89mU4dtWyHRLk+wARDNk5uqKIPMMbwhFaLxWSFSoMRX4RQIdn+3rhLIeJcy7w6jJrqqMQHYCi9MGZIpkk+Llo+wMojFplOp4QYP+rd069EYwrRqcPLLVYrRRU+xodkQJCC5eGQuJD/74OK66f4AB8vHuYce8vnmZDKQrTqYd6GGH5thZjSdmSVVtd2SFThozLSfAjquptJ96m93hvBRb/uaagmwG7UV8cn8/H3wEhjQ+opxKR5dUD3DnV8Nh/ZxaXPCP0ElV/nFI2po3k+nnzQoce/NPMVfuWjhe1oxJQHaJAPCmx2Kl4y/pzQKsTxKx/f0kzO3klHo/qgvRN/OCL3NRhpJqj8SkcK29GcOhrjgw6WnUmLQPxUq98qwwQ/cF4hdvmBWtth3Wk7JJrSx8bgnKAaEy/Phn/luyxcTkjD6miOD99xsGs9cCNfDGFDcHZgKBVSNjmbtx3WI3Q0xYe4s/4T5g7Wwqi+QuirRh0PhSMa9Xf/1tDZEKtYIbSVn36qH0JM4ZuPBDQKMQoUorUdDwbrvvm4IlBINriIbypEEyS5K4SYwjcfKdRQSPO2Q+KbjwSEV7KqqhD6mp9+4h8Pr+H45iODVTUvi7by6iANBIu++UhBrxAjoxBTpw4YpE9/66NxVFCITh23lFQP33xkECokg4wNkerQwjJ+frJ/VWtGSa4KNRucgqJ1zhfcaRMTYCZYObknnQwu0mM+wK7gPqiQIj7ox8ciFQN5+1gUlyjatIfnJpfqfrSHNZb+blu7kgIxVVGkEFOnDpTf7z4U6uOID6nc2JVRvJSqfyC8ydy0vkd49Qn5gYdYM9P3eoVE2cU6dZBEnZJqYfpbKOTjBaVzlccnXshH14CNJtMuxFNxK+/dd+E1p+5RjPLzIVgSolWH1x0gEpP0kFFvlA/aw97DHkbyfDPsqQJP9Dwuedjy6tEIgIK+TR7pNkxNlxUohB5JfibxA4CzdaUJP1ADrFE+AJ10G03dpBs14qXA42XSox2V9mvSP5mmNFQtaAgRLf+V5La6weM/w5go9EBRtmb5+EywGp2RYK9GR6eFViFsllNHVBHPTCoEkbungprtr8I7y28uclp1X+m2Zfmgmf/T3wk+HnZ9NYTk4cZaSCiEtO91su7jw1Qjg7fOZnKOKZD/S//0Bi8S3U5nMkgfIDyjrdwYoN/ZbDbnxNfxDyOKj/iXnjebzjXph5ogcWUHOrd/VzWYupG6Xh3h7gNLdWYWvnedzX18UHDBbQDW0J1OuTeOn1Gbe8H92a6T8HtXWFXhmkBHHOBeC63uDe8NjL3wJGIE0XOnnHMHRb9y7IYLBelf7CK6gYuAqwx8f+ny6dTtXWer353oOtZF7e08FuLTZAOm4aWez9mK3d571XkvHxBZ8xlGZDqFkA8VH+oA00P8WjWOoUv4wXYRcxyOiKNalX1hfptDhFypiY2HCMcYM9W8xixa0HVg8skwgXBFEQWTvwji2CHo+shHZBqub5kFexOx9+GhOX0THPPmO6WObrpf6nvqKza+r8e6lw/RU/ITI6NNR7SJuC5sfMCS8LiqVIdH6TxrAzrj+WDTI3GFWPsCGeLk2BvJs3LR8W4H56599NUFWcjHajxGcDYej1d22Iv1Oby8bgfdHYdxga2YD7EfgUT8O86VQ62JfmGPlXdst/E4Et8nkAf4gO44CBnNEPmRPWDroBfFxysKn74YP4f1PGkPqYQrWzRktqZh779w0DE6xlQXZHFHnLbnO1XNeDWNa6bFfAhU9K9KH1onX8jhqo7c9BMFO+Vk8QrFrjS4nw8kO3l5Px1OWrkDZkFZB4m5S3ZBmT//JCs2ySPOLjSiHoxB8qbqYHamZB98T68XvMFH15CBAHlWMEMqF/vKRzP+VQCer9gaIVstOsCb8snIfYGj+/m4KKPcdaBrpg+gsppcNFJ/Jzjq1RFW3tArinLcbJaoG7DgyEq7ZTf52F+Ps5mal6vLh2mC8kY8vmHSLWOuVVdP8Xdf4Oh+PnAcS3Xj337l42yEkSxKedSfUPfqggoafqo/rnxQD5LlIOkp3+SjheKUUsFi9EV9fbyX58hv8lWUA7AbVQhXygNw73IlmuDDsLJ8CByREQhow5kfbOhiiF5bAdozJecUHzInl/Bx4nfc4oOK7vIYnqt1RHfyIcYXp5JdBBZ6PoKqRzosYz5+sX9VwofwqoKZgCOK1rzLnhUpWFE9lDQfYGggxCQjJfZ84CbPZUVNsa4+Vk6FCMwtg87H2t1p7JC5dwXyPo2PAYZyCPLmKMMm+LAcT+GwDDZm+AALYiAxzFBjvJt8eMlzeX/ewYcpQ+qlNT3Ma3vP2g+8zyuEgvWVj6b1QcXjnaYSCHakMh9U2vGFNIfKSRf9VT6EkeVDMPKKLeRFnuRN+9FDOD8VWE8fwdI3XjzfKVqR5gUFERzN4GZwfYuCVXJmPQr1sWfp90v0EA8ri1XQB9hytgLUiX1hac9zJi7HhxD5xoEkevQ3+TgiTWSzBh+BOqyQkMJ+ZXd7gJ5TiBhDHWM6Sl49cAuFfHT4KVHXh/YN5TRU4QNYhIDN9JrBdsy8LkEirw9ZkXSqTl7g72r8+zr6GOGw3aNLYe26Tn7eNqmQrA1ZXhNDP2M8eHZgstq3zVDU2CvxYV/w4oU4VE0o7TUzGBo+pOghDvuR2+NBrHZJIMPH7d9lJqZjUZFC3qY3R4MBcIIQmi5kyc3m7bn4FsGBWkSzcSGOf28FPvoGapHEGkrKrcgpuU6HZPkIfsMZqzzEFB+QmcHSwGCfNkG9bFi/uj6S6ZvIuamQPi6mI6OQFB32fROlxXx0PYiMdfBs+isXMhWTqsKHdAcQdBOt2BYuV/jmpP44Kv+X4sP2wwmPHRI6zNvz4O0j/Si+Phdjx17gKVBbjYTTfMjOcX7UJDSa4N1LWQVhFLXPjvYKo7vhsTuqJl2SdCDrzmnrQj5MsPbEJY2XF/GgCWSWsseV9CHsgKU6uBArYamNXrvdc1QgPMEHHRj89L7fryCJMyKvfJhghqzLy9FhUcUBWzQVPGu3jy5TdeqT8cQ2sfBLC+sWANHRav/CE8tvlZeS3a+XX7qQJ4ig8F7TlRO9G6P3UhTyIZ7yhyCCIPk+A+aMEl8Qdoj5OLCD4oOnbsQhOPGGBdHtjb2THMGdpt57xId7Ta/YHuTrKRgj3FG2cIxVAT0Kth5B8ns/OteEcLFBbHLa0eMcYlX+yxQnQxARplt7ExRntp3Es0Z8nleITh0X3RSu0V7357aTXAZ0Y7BYAeXrdyejtuu6s6WfdPipbdux82rb++jXdGw7WYp6/JItn9Efv7juX0tb9WIL2746DAN/OXNdtOvEZ97a9nWKYXJ0vaOdOH1nJ881jsd0G9u+ju+2bc9r2boYEg3MkI2LFUJ7+dxAPAdjI8eHJRoQZ8nl7uz+RYF11lNfH4WZ/pjcofgVV5pzac5PtVtv706v/2a+LLDpdsqVdTIKmWtej+dI7e8LPeAAp9f7Q/2/7fp2oRAjpZBuzKgZBI1zMghmC0ywzyskDXI071/C+9vyAbIK8X7GX5hjjZmIJ29KFEIeUMdvzUdGIZD3Ils16eVnzaU6ovXtUiE3g1qQHekjC9x/Yz4kIammjpze2PdHRDcKxMlIcIFC+Pt3vvMDSCtEesiMICvX+q/qkChQiLN6MCHpN+cjo5BbwNl5Er1CGH+4vtFvzoe0IXk5FKojRFYhhF0w3j9kOgL85nzkbEgldUikFTIb2n4jb37/3fkAoEwhOnVIpMYhRDMkvQvffJgyNFmkDn04PiUs63TfbGAe33wI/Lw9SQ5vz46k0hG8hl4h981HsUJuqCM4jO6uIfamCt1+8xHAx1qFFMwdSgwSac64mRv55kPCFF2Wjg79RNUVi2ucCzdTy/Objwi+xoaU0SFfcq6OYo+mmoT45iNEoJA0I6jAdqiDJvFq0iaKX4FvPhLwvTQfrMJbRfsJn7eRm3giPjod/ysr+Jqiy0pNum5u5Qgn4Vpfw0eDVZRuYTY9fPF7oNduynpoFjlkMce/Th8U+Hs7wH7zKxpuD33xe7kzCkFO2aIdCtbxCCRIynschfpocXZhU8Yu3LgzfbcOvpwPAT+lkLJ0BAquAxB29xKfFEryP+DUcTAWjYC/fPorgZ+Aj7oK2VwjJo9PfQQo4YNv5t1u10YEhqnKn4kn4EOuyMwuAyrAObHvfemCOVTMj3ol8NJoJSUNnoEPEFQtSHhZBQqhyeJLd6Y351CRjy6W+b0plLFDaXoXMz95lv78JHwEa5YrKWSZSC18pAZZEhX5oBzie5cIV8WT8CG6rNQE1Q2FUDBOxCAbe5l11XzOWRx5Ntdr8dfHOzrKbKd+p6MW4A7WnSj/yTTBYrVE1siOysWZYGCPEFquJpFkxH8D+530Voko3JPwIQlJe1n6pp9aM+dVGMtXQkU+zgY0ojXQ54O3py2ZfiC7zK0XV1Y6H7CqJAJeDUYIYcyLqp+uPfGZndglTun0PX6Si+aP8S95Fj4AyCokT0haHfDuclc5VOLDBGOGVCbhwEGtGSGcB21iwU9Rao3wNuLioi1mOdZoaDlRNdqJZ7HLctVDjmLMNuAUvcwcROJXsj0PH2bWhuQJGSfdMDZszNeppo+fDnKVXRs4EBFjuZ2Mw4XHcSLpGSs+ti5kYZHHvR/w0UNkFSx+/wjTzsGHF5ZF7Voo7nqfhw8gBW2lCUnf2SqhDuvUau62S/hg9mSz2R85ZHGahuQDxk6Hlo/NNJOlmcnmo6BFLn50kCV+bNC6nomPrELctFFvJ4s2nF5r1NAuQwkfFuOcnxAk16oiko9rao6eD57nI/X5zUMq/LZilygW80x8gKxCPPuaUjK/JDKnLNYqPk89VOGDTwUhB5V5JuxHIpR5gw/IUsPVExJ7JRqRzYgK98gyM+Ffz8VHViH8qFybcSpVhzWpjmr91cR/Eb6dqklZgQ/zApGRzP0fT+F0l8i0HRLmmwFoH6vM0OfiA2QVgnDL3k42O5zM2xTqaPaWq47Phc2Iah5W4ANsRNPClh/f6sBikBijmJEWgswIIZiOPKxn4yNQSIqR6fQyJalkhFO7UXVU9neBaMbRjH0VfYCJwyw0JbFGBi9C5AQPo5iJ4ENW/wwxPTypPrIKyaNpddSotzQkkWNaRR+CEtuYWtD4EW/Y9gwCSVRIuyXsiR/DflY+zExwMYtTu/EYa2U+JqosXiU+ZJFqnyNoKC9AlsJqc1W4Z0dYfkT7fHwA2fPe5MNiL83fbmU+9oyEI/Rq+gg2zBA6JjesWDTUFf7VEGTxjHyYgSnUsiHV0fwUREU+ZGWnS7jCKMPHVPARPsVEvCQ6ZsKhd/1MKeidwmm0D0cOEDMP/xn5ANJ517+8i3+COqrrY81VcZ80H9u4umdQDSd9/BlnxoErEk1rWojl1o89Jx8meOOasjJWonpIkyjjI6oHN8aWavxpPgaemoqZ95CqgazGgr6qWRXEroQgLkGNHllyzLm+1kdFYrQ1+J4BdJlLRz/h9edMl5bwQVa2bQ+XHoFxQDHNB2gjiDqUzt+9E1IjCdiWC4TOvpp1n7j7uWCjuyQwqqwP2gzi1qRP39a9Q0RID5Hxorwg7i+HuOMNSQasLOIuP2sBVNn6EsIuF0IQwb03bbwEzD2EmGNgcuntotKuHQNNjd7MYGi6DFqRRS6YtxhG5KDmn+iRIzTFGE8J/gGiEmPw5Db5erYGQX2Eo5EgYd6yoclZDYrfd2fgAA4ZTmJ5Dg4GT+604FgM6hxm0+0hfD3efOlxxjnD3ipMq9tbBmNik/GaaP62I49jjuVHbkr3L7FLyh97KnTHO0EIOo46n7k4sJCPt26I4IMytabaEGPhd/zALHS70a0OFv5abLta57e1v15v+qmUR9r1134nMdE58P1O4xbk/wDIP7BAoskt4QAAAABJRU5ErkJggg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0177" y="5877272"/>
            <a:ext cx="1824001" cy="5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4249" y="5877272"/>
            <a:ext cx="682666" cy="5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1625" y="5848565"/>
            <a:ext cx="1637051" cy="5760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8B58BBE-C626-4FC6-BAE7-EB1309734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7114" y="3670532"/>
            <a:ext cx="3144347" cy="65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B1199E-60B7-4DF0-B38D-399DAC611B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128" y="3542245"/>
            <a:ext cx="1214184" cy="101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68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DAA1982-755C-4897-B83D-619215647D02}"/>
              </a:ext>
            </a:extLst>
          </p:cNvPr>
          <p:cNvSpPr txBox="1">
            <a:spLocks/>
          </p:cNvSpPr>
          <p:nvPr/>
        </p:nvSpPr>
        <p:spPr>
          <a:xfrm>
            <a:off x="1700443" y="2443890"/>
            <a:ext cx="8825948" cy="3790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800"/>
              </a:spcAft>
            </a:pPr>
            <a:br>
              <a:rPr lang="nl-NL" sz="3600" dirty="0">
                <a:latin typeface="Garamond" panose="02020404030301010803" pitchFamily="18" charset="0"/>
              </a:rPr>
            </a:br>
            <a:r>
              <a:rPr lang="nl-NL" sz="65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Thank</a:t>
            </a:r>
            <a:r>
              <a:rPr lang="nl-NL" sz="6500" b="1" dirty="0">
                <a:solidFill>
                  <a:srgbClr val="820000"/>
                </a:solidFill>
                <a:latin typeface="Garamond" panose="02020404030301010803" pitchFamily="18" charset="0"/>
              </a:rPr>
              <a:t> </a:t>
            </a:r>
            <a:r>
              <a:rPr lang="nl-NL" sz="65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you</a:t>
            </a:r>
            <a:r>
              <a:rPr lang="nl-NL" sz="6500" b="1">
                <a:solidFill>
                  <a:srgbClr val="820000"/>
                </a:solidFill>
                <a:latin typeface="Garamond" panose="02020404030301010803" pitchFamily="18" charset="0"/>
              </a:rPr>
              <a:t>!</a:t>
            </a:r>
            <a:endParaRPr lang="nl-NL" sz="3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ctr">
              <a:spcAft>
                <a:spcPts val="1800"/>
              </a:spcAft>
            </a:pPr>
            <a:endParaRPr lang="nl-NL" sz="65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Tekstvak 14">
            <a:extLst>
              <a:ext uri="{FF2B5EF4-FFF2-40B4-BE49-F238E27FC236}">
                <a16:creationId xmlns:a16="http://schemas.microsoft.com/office/drawing/2014/main" id="{C38E7DD1-D9CD-47CA-A8DD-E0460029BF1C}"/>
              </a:ext>
            </a:extLst>
          </p:cNvPr>
          <p:cNvSpPr txBox="1"/>
          <p:nvPr/>
        </p:nvSpPr>
        <p:spPr>
          <a:xfrm>
            <a:off x="9620834" y="6234477"/>
            <a:ext cx="247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#SSHA21</a:t>
            </a:r>
          </a:p>
        </p:txBody>
      </p:sp>
      <p:sp>
        <p:nvSpPr>
          <p:cNvPr id="13" name="Tekstvak 5">
            <a:extLst>
              <a:ext uri="{FF2B5EF4-FFF2-40B4-BE49-F238E27FC236}">
                <a16:creationId xmlns:a16="http://schemas.microsoft.com/office/drawing/2014/main" id="{30182973-CCC1-4A3F-8D83-30B396AE4AEB}"/>
              </a:ext>
            </a:extLst>
          </p:cNvPr>
          <p:cNvSpPr txBox="1">
            <a:spLocks/>
          </p:cNvSpPr>
          <p:nvPr/>
        </p:nvSpPr>
        <p:spPr>
          <a:xfrm>
            <a:off x="4428309" y="-19281"/>
            <a:ext cx="767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Social Sciences, Humanities and Arts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13-15 October, 2021</a:t>
            </a:r>
          </a:p>
          <a:p>
            <a:pPr lvl="0" algn="r"/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446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159729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2" name="Straight Connector 12">
            <a:extLst>
              <a:ext uri="{FF2B5EF4-FFF2-40B4-BE49-F238E27FC236}">
                <a16:creationId xmlns:a16="http://schemas.microsoft.com/office/drawing/2014/main" id="{4D25E369-C5AE-4ABA-9CCF-2CF83B8DD8A4}"/>
              </a:ext>
            </a:extLst>
          </p:cNvPr>
          <p:cNvCxnSpPr>
            <a:cxnSpLocks/>
          </p:cNvCxnSpPr>
          <p:nvPr/>
        </p:nvCxnSpPr>
        <p:spPr>
          <a:xfrm flipH="1">
            <a:off x="4200046" y="1424093"/>
            <a:ext cx="1" cy="5338108"/>
          </a:xfrm>
          <a:prstGeom prst="line">
            <a:avLst/>
          </a:prstGeom>
          <a:ln>
            <a:solidFill>
              <a:srgbClr val="8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el 1">
            <a:extLst>
              <a:ext uri="{FF2B5EF4-FFF2-40B4-BE49-F238E27FC236}">
                <a16:creationId xmlns:a16="http://schemas.microsoft.com/office/drawing/2014/main" id="{404D618C-8DC1-4E70-964C-A4D2BDC6C87E}"/>
              </a:ext>
            </a:extLst>
          </p:cNvPr>
          <p:cNvSpPr txBox="1">
            <a:spLocks/>
          </p:cNvSpPr>
          <p:nvPr/>
        </p:nvSpPr>
        <p:spPr>
          <a:xfrm>
            <a:off x="159535" y="1868277"/>
            <a:ext cx="3877903" cy="1573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200" dirty="0" err="1">
                <a:latin typeface="Garamond" panose="02020404030301010803" pitchFamily="18" charset="0"/>
              </a:rPr>
              <a:t>Overview</a:t>
            </a:r>
            <a:r>
              <a:rPr lang="nl-NL" sz="3200" dirty="0">
                <a:latin typeface="Garamond" panose="02020404030301010803" pitchFamily="18" charset="0"/>
              </a:rPr>
              <a:t> of </a:t>
            </a:r>
            <a:r>
              <a:rPr lang="nl-NL" sz="3200" dirty="0" err="1">
                <a:latin typeface="Garamond" panose="02020404030301010803" pitchFamily="18" charset="0"/>
              </a:rPr>
              <a:t>the</a:t>
            </a:r>
            <a:r>
              <a:rPr lang="nl-NL" sz="3200" dirty="0">
                <a:latin typeface="Garamond" panose="02020404030301010803" pitchFamily="18" charset="0"/>
              </a:rPr>
              <a:t> </a:t>
            </a:r>
            <a:r>
              <a:rPr lang="nl-NL" sz="3200" dirty="0" err="1">
                <a:latin typeface="Garamond" panose="02020404030301010803" pitchFamily="18" charset="0"/>
              </a:rPr>
              <a:t>Coordinators</a:t>
            </a:r>
            <a:r>
              <a:rPr lang="nl-NL" sz="3200" dirty="0"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31471658-A8A7-4BE1-8395-B84ED09C585E}"/>
              </a:ext>
            </a:extLst>
          </p:cNvPr>
          <p:cNvSpPr txBox="1">
            <a:spLocks/>
          </p:cNvSpPr>
          <p:nvPr/>
        </p:nvSpPr>
        <p:spPr>
          <a:xfrm>
            <a:off x="4284884" y="1563385"/>
            <a:ext cx="7602326" cy="58402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 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AU" sz="1800" b="1" dirty="0">
                <a:solidFill>
                  <a:srgbClr val="820000"/>
                </a:solidFill>
                <a:latin typeface="Garamond" panose="02020404030301010803" pitchFamily="18" charset="0"/>
              </a:rPr>
              <a:t>Johan </a:t>
            </a:r>
            <a:r>
              <a:rPr lang="en-AU" sz="18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Rooryck</a:t>
            </a:r>
            <a:r>
              <a:rPr lang="en-AU" sz="1800" b="1" dirty="0">
                <a:solidFill>
                  <a:srgbClr val="820000"/>
                </a:solidFill>
                <a:latin typeface="Garamond" panose="02020404030301010803" pitchFamily="18" charset="0"/>
              </a:rPr>
              <a:t> Leiden University Professor and Open Access Champion for </a:t>
            </a:r>
            <a:r>
              <a:rPr lang="en-AU" sz="18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cOAlition</a:t>
            </a:r>
            <a:r>
              <a:rPr lang="en-AU" sz="1800" b="1" dirty="0">
                <a:solidFill>
                  <a:srgbClr val="820000"/>
                </a:solidFill>
                <a:latin typeface="Garamond" panose="02020404030301010803" pitchFamily="18" charset="0"/>
              </a:rPr>
              <a:t> S, The Netherlands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AU" sz="18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AU" sz="1800" b="1" dirty="0">
                <a:solidFill>
                  <a:srgbClr val="820000"/>
                </a:solidFill>
                <a:latin typeface="Garamond" panose="02020404030301010803" pitchFamily="18" charset="0"/>
              </a:rPr>
              <a:t>Bart </a:t>
            </a:r>
            <a:r>
              <a:rPr lang="en-AU" sz="18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Fransen</a:t>
            </a:r>
            <a:r>
              <a:rPr lang="en-AU" sz="1800" b="1" dirty="0">
                <a:solidFill>
                  <a:srgbClr val="820000"/>
                </a:solidFill>
                <a:latin typeface="Garamond" panose="02020404030301010803" pitchFamily="18" charset="0"/>
              </a:rPr>
              <a:t>: Coordinator Centre for the Study of the Flemish Primitives, </a:t>
            </a:r>
            <a:r>
              <a:rPr lang="en-AU" sz="18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Koninklijk</a:t>
            </a:r>
            <a:r>
              <a:rPr lang="en-AU" sz="1800" b="1" dirty="0">
                <a:solidFill>
                  <a:srgbClr val="820000"/>
                </a:solidFill>
                <a:latin typeface="Garamond" panose="02020404030301010803" pitchFamily="18" charset="0"/>
              </a:rPr>
              <a:t> </a:t>
            </a:r>
            <a:r>
              <a:rPr lang="en-AU" sz="18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Instituut</a:t>
            </a:r>
            <a:r>
              <a:rPr lang="en-AU" sz="1800" b="1" dirty="0">
                <a:solidFill>
                  <a:srgbClr val="820000"/>
                </a:solidFill>
                <a:latin typeface="Garamond" panose="02020404030301010803" pitchFamily="18" charset="0"/>
              </a:rPr>
              <a:t> </a:t>
            </a:r>
            <a:r>
              <a:rPr lang="en-AU" sz="18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voor</a:t>
            </a:r>
            <a:r>
              <a:rPr lang="en-AU" sz="1800" b="1" dirty="0">
                <a:solidFill>
                  <a:srgbClr val="820000"/>
                </a:solidFill>
                <a:latin typeface="Garamond" panose="02020404030301010803" pitchFamily="18" charset="0"/>
              </a:rPr>
              <a:t> het </a:t>
            </a:r>
            <a:r>
              <a:rPr lang="en-AU" sz="18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Kunstpatrimonium</a:t>
            </a:r>
            <a:r>
              <a:rPr lang="en-AU" sz="1800" b="1" dirty="0">
                <a:solidFill>
                  <a:srgbClr val="820000"/>
                </a:solidFill>
                <a:latin typeface="Garamond" panose="02020404030301010803" pitchFamily="18" charset="0"/>
              </a:rPr>
              <a:t> (KIK), Brussels, Belgium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AU" sz="18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AU" sz="18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AU" sz="14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AU" sz="14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700" b="1" dirty="0">
              <a:solidFill>
                <a:prstClr val="white">
                  <a:lumMod val="50000"/>
                </a:prstClr>
              </a:solidFill>
              <a:latin typeface="Garamond" panose="02020404030301010803" pitchFamily="18" charset="0"/>
            </a:endParaRPr>
          </a:p>
        </p:txBody>
      </p:sp>
      <p:sp>
        <p:nvSpPr>
          <p:cNvPr id="19" name="Tekstvak 5">
            <a:extLst>
              <a:ext uri="{FF2B5EF4-FFF2-40B4-BE49-F238E27FC236}">
                <a16:creationId xmlns:a16="http://schemas.microsoft.com/office/drawing/2014/main" id="{70E62050-A28B-4126-8D0F-059115A45AA4}"/>
              </a:ext>
            </a:extLst>
          </p:cNvPr>
          <p:cNvSpPr txBox="1">
            <a:spLocks/>
          </p:cNvSpPr>
          <p:nvPr/>
        </p:nvSpPr>
        <p:spPr>
          <a:xfrm>
            <a:off x="4521200" y="120802"/>
            <a:ext cx="767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Social Sciences, Humanities and Arts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13-15 October, 2021</a:t>
            </a:r>
          </a:p>
          <a:p>
            <a:pPr lvl="0" algn="r"/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22" name="Tekstvak 14">
            <a:extLst>
              <a:ext uri="{FF2B5EF4-FFF2-40B4-BE49-F238E27FC236}">
                <a16:creationId xmlns:a16="http://schemas.microsoft.com/office/drawing/2014/main" id="{1185129F-A4DB-4302-A212-19D3111E1A32}"/>
              </a:ext>
            </a:extLst>
          </p:cNvPr>
          <p:cNvSpPr txBox="1"/>
          <p:nvPr/>
        </p:nvSpPr>
        <p:spPr>
          <a:xfrm>
            <a:off x="9620834" y="6234477"/>
            <a:ext cx="2478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#SSHA21</a:t>
            </a:r>
          </a:p>
          <a:p>
            <a:pPr algn="r"/>
            <a:endParaRPr lang="nl-NL" sz="2400" b="1" dirty="0">
              <a:latin typeface="Garamond" panose="02020404030301010803" pitchFamily="18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7CD1743-BE5D-44FC-8A0F-4602AF6E21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20" y="3133762"/>
            <a:ext cx="1998416" cy="282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40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DAA1982-755C-4897-B83D-619215647D02}"/>
              </a:ext>
            </a:extLst>
          </p:cNvPr>
          <p:cNvSpPr txBox="1">
            <a:spLocks/>
          </p:cNvSpPr>
          <p:nvPr/>
        </p:nvSpPr>
        <p:spPr>
          <a:xfrm>
            <a:off x="1700443" y="2443890"/>
            <a:ext cx="8825948" cy="3790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800"/>
              </a:spcAft>
            </a:pPr>
            <a:r>
              <a:rPr lang="nl-NL" sz="3300" b="1" dirty="0">
                <a:solidFill>
                  <a:srgbClr val="820000"/>
                </a:solidFill>
                <a:latin typeface="Garamond" panose="02020404030301010803" pitchFamily="18" charset="0"/>
              </a:rPr>
              <a:t>Bart Fransen </a:t>
            </a:r>
          </a:p>
          <a:p>
            <a:pPr algn="ctr">
              <a:spcAft>
                <a:spcPts val="1800"/>
              </a:spcAft>
            </a:pPr>
            <a:r>
              <a:rPr lang="en-US" sz="2500" i="1" dirty="0">
                <a:latin typeface="Garamond" panose="02020404030301010803" pitchFamily="18" charset="0"/>
              </a:rPr>
              <a:t>Coordinator Centre for the Study of the Flemish Primitives, </a:t>
            </a:r>
            <a:r>
              <a:rPr lang="en-US" sz="2500" i="1" dirty="0" err="1">
                <a:latin typeface="Garamond" panose="02020404030301010803" pitchFamily="18" charset="0"/>
              </a:rPr>
              <a:t>Koninklijk</a:t>
            </a:r>
            <a:r>
              <a:rPr lang="en-US" sz="2500" i="1" dirty="0">
                <a:latin typeface="Garamond" panose="02020404030301010803" pitchFamily="18" charset="0"/>
              </a:rPr>
              <a:t> </a:t>
            </a:r>
            <a:r>
              <a:rPr lang="en-US" sz="2500" i="1" dirty="0" err="1">
                <a:latin typeface="Garamond" panose="02020404030301010803" pitchFamily="18" charset="0"/>
              </a:rPr>
              <a:t>Instituut</a:t>
            </a:r>
            <a:r>
              <a:rPr lang="en-US" sz="2500" i="1" dirty="0">
                <a:latin typeface="Garamond" panose="02020404030301010803" pitchFamily="18" charset="0"/>
              </a:rPr>
              <a:t> </a:t>
            </a:r>
            <a:r>
              <a:rPr lang="en-US" sz="2500" i="1" dirty="0" err="1">
                <a:latin typeface="Garamond" panose="02020404030301010803" pitchFamily="18" charset="0"/>
              </a:rPr>
              <a:t>voor</a:t>
            </a:r>
            <a:r>
              <a:rPr lang="en-US" sz="2500" i="1" dirty="0">
                <a:latin typeface="Garamond" panose="02020404030301010803" pitchFamily="18" charset="0"/>
              </a:rPr>
              <a:t> het </a:t>
            </a:r>
            <a:r>
              <a:rPr lang="en-US" sz="2500" i="1" dirty="0" err="1">
                <a:latin typeface="Garamond" panose="02020404030301010803" pitchFamily="18" charset="0"/>
              </a:rPr>
              <a:t>Kunstpatrimonium</a:t>
            </a:r>
            <a:r>
              <a:rPr lang="en-US" sz="2500" i="1" dirty="0">
                <a:latin typeface="Garamond" panose="02020404030301010803" pitchFamily="18" charset="0"/>
              </a:rPr>
              <a:t> (KIK), Brussels, Belgium</a:t>
            </a:r>
            <a:br>
              <a:rPr lang="nl-NL" sz="3600" dirty="0">
                <a:latin typeface="Garamond" panose="02020404030301010803" pitchFamily="18" charset="0"/>
              </a:rPr>
            </a:br>
            <a:endParaRPr lang="nl-NL" sz="3600" dirty="0">
              <a:latin typeface="Garamond" panose="02020404030301010803" pitchFamily="18" charset="0"/>
            </a:endParaRPr>
          </a:p>
        </p:txBody>
      </p:sp>
      <p:sp>
        <p:nvSpPr>
          <p:cNvPr id="13" name="Tekstvak 14">
            <a:extLst>
              <a:ext uri="{FF2B5EF4-FFF2-40B4-BE49-F238E27FC236}">
                <a16:creationId xmlns:a16="http://schemas.microsoft.com/office/drawing/2014/main" id="{74A62895-764F-49FF-9F34-65DE46DAA367}"/>
              </a:ext>
            </a:extLst>
          </p:cNvPr>
          <p:cNvSpPr txBox="1"/>
          <p:nvPr/>
        </p:nvSpPr>
        <p:spPr>
          <a:xfrm>
            <a:off x="9620834" y="6234477"/>
            <a:ext cx="247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#SSHA21</a:t>
            </a:r>
          </a:p>
        </p:txBody>
      </p:sp>
      <p:sp>
        <p:nvSpPr>
          <p:cNvPr id="11" name="Tekstvak 5">
            <a:extLst>
              <a:ext uri="{FF2B5EF4-FFF2-40B4-BE49-F238E27FC236}">
                <a16:creationId xmlns:a16="http://schemas.microsoft.com/office/drawing/2014/main" id="{92A72207-1788-41FD-B3EC-A6DA58DCD3E9}"/>
              </a:ext>
            </a:extLst>
          </p:cNvPr>
          <p:cNvSpPr txBox="1">
            <a:spLocks/>
          </p:cNvSpPr>
          <p:nvPr/>
        </p:nvSpPr>
        <p:spPr>
          <a:xfrm>
            <a:off x="4428309" y="-19281"/>
            <a:ext cx="767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Social Sciences, Humanities and Arts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13-15 October, 2021</a:t>
            </a:r>
          </a:p>
        </p:txBody>
      </p:sp>
    </p:spTree>
    <p:extLst>
      <p:ext uri="{BB962C8B-B14F-4D97-AF65-F5344CB8AC3E}">
        <p14:creationId xmlns:p14="http://schemas.microsoft.com/office/powerpoint/2010/main" val="1273154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Afbeelding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3438" y="764705"/>
            <a:ext cx="7164288" cy="3184503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A35C861-B5F7-40C8-B2E8-B60D53D5D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7114" y="4268999"/>
            <a:ext cx="3144347" cy="65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35B785-E6A5-4F3A-8A5A-3E8006A0C5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128" y="4140712"/>
            <a:ext cx="1214184" cy="101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98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Tijdelijke aanduiding voor inhou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4723" y="-1018469"/>
            <a:ext cx="12396723" cy="8263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/>
          <p:cNvSpPr/>
          <p:nvPr/>
        </p:nvSpPr>
        <p:spPr>
          <a:xfrm>
            <a:off x="1703512" y="332656"/>
            <a:ext cx="8784976" cy="604867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330896" y="7738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GOALS OF THE PROJECT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2690936" y="1700808"/>
            <a:ext cx="7365504" cy="43924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research on Jan van Eyck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that contributes to art-historical questions raised by the Ghent Altarpiece, currently in restoration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examination of all paintings by Jan van Eyck and his workshop using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standardised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technical procedures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make all imagery available in open access on the website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Closer to Van Eyck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as a point of reference for comparative research in the Van Eyck group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919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8311-F593-44AD-83AB-0ADA098F6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05970-D72C-4F28-8F99-D08F19573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887B5E-FE76-446B-9B52-E39CFBC38F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00" r="4522" b="4851"/>
          <a:stretch/>
        </p:blipFill>
        <p:spPr>
          <a:xfrm>
            <a:off x="21863" y="310344"/>
            <a:ext cx="12148274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18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CB463-E8E9-46D8-B27B-2F8C9F1A0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23055-2CE5-49C7-9E6F-6331EAFA2A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C6C46F-41A3-474E-BF53-2DED3D3D65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00" r="8657" b="5901"/>
          <a:stretch/>
        </p:blipFill>
        <p:spPr>
          <a:xfrm>
            <a:off x="0" y="188640"/>
            <a:ext cx="12171406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9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726577" y="6381328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Baudouin de Lannoy (26 x 20 cm) in all modes: 15 x 20 cm (2 images per mode)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009" y="1"/>
            <a:ext cx="4644008" cy="63452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335" y="1"/>
            <a:ext cx="4644008" cy="63080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58" y="4917"/>
            <a:ext cx="4644008" cy="6347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1289" y="30988"/>
            <a:ext cx="4654900" cy="6306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989" y="23677"/>
            <a:ext cx="4663021" cy="6321570"/>
          </a:xfrm>
          <a:prstGeom prst="rect">
            <a:avLst/>
          </a:prstGeom>
        </p:spPr>
      </p:pic>
      <p:sp>
        <p:nvSpPr>
          <p:cNvPr id="9" name="Tekstvak 1"/>
          <p:cNvSpPr txBox="1"/>
          <p:nvPr/>
        </p:nvSpPr>
        <p:spPr>
          <a:xfrm>
            <a:off x="1142526" y="5750524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normal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kstvak 1"/>
          <p:cNvSpPr txBox="1"/>
          <p:nvPr/>
        </p:nvSpPr>
        <p:spPr>
          <a:xfrm>
            <a:off x="2260731" y="5755601"/>
            <a:ext cx="758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raking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kstvak 1"/>
          <p:cNvSpPr txBox="1"/>
          <p:nvPr/>
        </p:nvSpPr>
        <p:spPr>
          <a:xfrm>
            <a:off x="3383368" y="5774658"/>
            <a:ext cx="92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infrared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kstvak 1"/>
          <p:cNvSpPr txBox="1"/>
          <p:nvPr/>
        </p:nvSpPr>
        <p:spPr>
          <a:xfrm>
            <a:off x="4448694" y="5783181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kstvak 1"/>
          <p:cNvSpPr txBox="1"/>
          <p:nvPr/>
        </p:nvSpPr>
        <p:spPr>
          <a:xfrm>
            <a:off x="5687017" y="5812782"/>
            <a:ext cx="1714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UV fluorescence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3B25511-EEB9-42C3-92E3-2711790E9C5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3539" y="0"/>
            <a:ext cx="4663021" cy="6348931"/>
          </a:xfrm>
          <a:prstGeom prst="rect">
            <a:avLst/>
          </a:prstGeom>
        </p:spPr>
      </p:pic>
      <p:sp>
        <p:nvSpPr>
          <p:cNvPr id="15" name="Tekstvak 1">
            <a:extLst>
              <a:ext uri="{FF2B5EF4-FFF2-40B4-BE49-F238E27FC236}">
                <a16:creationId xmlns:a16="http://schemas.microsoft.com/office/drawing/2014/main" id="{E3FD6F3F-38BF-42DF-9CBD-0558F5472BDE}"/>
              </a:ext>
            </a:extLst>
          </p:cNvPr>
          <p:cNvSpPr txBox="1"/>
          <p:nvPr/>
        </p:nvSpPr>
        <p:spPr>
          <a:xfrm>
            <a:off x="6581107" y="5820093"/>
            <a:ext cx="7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X-Ray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91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47" y="10616"/>
            <a:ext cx="12188947" cy="6874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577502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Enhancing Inclusive Economic Growth</Template>
  <TotalTime>69</TotalTime>
  <Words>263</Words>
  <Application>Microsoft Office PowerPoint</Application>
  <PresentationFormat>Widescreen</PresentationFormat>
  <Paragraphs>54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Garamond</vt:lpstr>
      <vt:lpstr>Kantoorthema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Analytics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Youssef Ramadan</dc:creator>
  <cp:lastModifiedBy>Caterina Tognoni</cp:lastModifiedBy>
  <cp:revision>12</cp:revision>
  <dcterms:created xsi:type="dcterms:W3CDTF">2021-06-29T08:45:31Z</dcterms:created>
  <dcterms:modified xsi:type="dcterms:W3CDTF">2021-10-18T14:38:02Z</dcterms:modified>
</cp:coreProperties>
</file>